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40" r:id="rId2"/>
    <p:sldId id="321" r:id="rId3"/>
    <p:sldId id="303" r:id="rId4"/>
    <p:sldId id="277" r:id="rId5"/>
    <p:sldId id="278" r:id="rId6"/>
    <p:sldId id="312" r:id="rId7"/>
    <p:sldId id="332" r:id="rId8"/>
    <p:sldId id="33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66" d="100"/>
          <a:sy n="66" d="100"/>
        </p:scale>
        <p:origin x="4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9AF0D-10A5-4FA4-A18D-C959D0898C37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9CBF3-56EF-44C6-8453-A2BC962BAC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810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可以舉個例子嗎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0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dirty="0"/>
                  <a:t>Represented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TW" sz="12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TW" sz="1200" dirty="0"/>
                  <a:t> </a:t>
                </a:r>
                <a:endParaRPr lang="zh-TW" altLang="en-US" sz="1200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dirty="0" smtClean="0"/>
                  <a:t>Represented by </a:t>
                </a:r>
                <a:r>
                  <a:rPr lang="en-US" altLang="zh-TW" sz="1200" i="0">
                    <a:latin typeface="Cambria Math" panose="02040503050406030204" pitchFamily="18" charset="0"/>
                  </a:rPr>
                  <a:t>𝐴^𝑇</a:t>
                </a:r>
                <a:r>
                  <a:rPr lang="en-US" altLang="zh-TW" sz="1200" dirty="0" smtClean="0"/>
                  <a:t> and </a:t>
                </a:r>
                <a:r>
                  <a:rPr lang="en-US" altLang="zh-TW" sz="1200" i="0">
                    <a:latin typeface="Cambria Math" panose="02040503050406030204" pitchFamily="18" charset="0"/>
                  </a:rPr>
                  <a:t>𝐶^𝑇</a:t>
                </a:r>
                <a:r>
                  <a:rPr lang="en-US" altLang="zh-TW" sz="1200" dirty="0" smtClean="0"/>
                  <a:t> </a:t>
                </a:r>
                <a:endParaRPr lang="zh-TW" altLang="en-US" sz="1200" dirty="0"/>
              </a:p>
              <a:p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7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CD9-85C7-47EA-9F19-35402911F530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2CFD-8D47-482A-B425-2CD2A8666A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183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CD9-85C7-47EA-9F19-35402911F530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2CFD-8D47-482A-B425-2CD2A8666A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224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CD9-85C7-47EA-9F19-35402911F530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2CFD-8D47-482A-B425-2CD2A8666A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17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CD9-85C7-47EA-9F19-35402911F530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2CFD-8D47-482A-B425-2CD2A8666A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31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CD9-85C7-47EA-9F19-35402911F530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2CFD-8D47-482A-B425-2CD2A8666A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74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CD9-85C7-47EA-9F19-35402911F530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2CFD-8D47-482A-B425-2CD2A8666A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51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CD9-85C7-47EA-9F19-35402911F530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2CFD-8D47-482A-B425-2CD2A8666A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109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CD9-85C7-47EA-9F19-35402911F530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2CFD-8D47-482A-B425-2CD2A8666A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58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CD9-85C7-47EA-9F19-35402911F530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2CFD-8D47-482A-B425-2CD2A8666A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4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CD9-85C7-47EA-9F19-35402911F530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2CFD-8D47-482A-B425-2CD2A8666A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46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CD9-85C7-47EA-9F19-35402911F530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2CFD-8D47-482A-B425-2CD2A8666A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976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DECD9-85C7-47EA-9F19-35402911F530}" type="datetimeFigureOut">
              <a:rPr lang="zh-TW" altLang="en-US" smtClean="0"/>
              <a:t>2020/10/11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62CFD-8D47-482A-B425-2CD2A8666A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44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emf"/><Relationship Id="rId7" Type="http://schemas.openxmlformats.org/officeDocument/2006/relationships/image" Target="../media/image22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emf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1139EE-F89D-4429-8CD9-84951EA91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0" r="10376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7" y="-10136"/>
            <a:ext cx="4592270" cy="9144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540E64F-823F-44B2-95C2-00D71546F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414" y="3091928"/>
            <a:ext cx="6808922" cy="2387600"/>
          </a:xfrm>
        </p:spPr>
        <p:txBody>
          <a:bodyPr>
            <a:normAutofit/>
          </a:bodyPr>
          <a:lstStyle/>
          <a:p>
            <a:pPr algn="l"/>
            <a:r>
              <a:rPr lang="en-US" altLang="zh-TW" sz="5700"/>
              <a:t>Matrix Multiplication</a:t>
            </a:r>
            <a:endParaRPr lang="zh-TW" altLang="en-US" sz="570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339422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677D111-BA28-46AB-A90F-F908E48D4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414" y="5624945"/>
            <a:ext cx="6808922" cy="592975"/>
          </a:xfrm>
        </p:spPr>
        <p:txBody>
          <a:bodyPr anchor="ctr">
            <a:noAutofit/>
          </a:bodyPr>
          <a:lstStyle/>
          <a:p>
            <a:pPr algn="l"/>
            <a:r>
              <a:rPr lang="en-US" altLang="zh-TW" sz="4400" b="1" dirty="0"/>
              <a:t>Properties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837293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Not Communicative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895" y="2696986"/>
            <a:ext cx="2130631" cy="884413"/>
          </a:xfrm>
          <a:prstGeom prst="rect">
            <a:avLst/>
          </a:prstGeom>
        </p:spPr>
      </p:pic>
      <p:pic>
        <p:nvPicPr>
          <p:cNvPr id="30" name="Picture 23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587" y="2729389"/>
            <a:ext cx="2156913" cy="784332"/>
          </a:xfrm>
          <a:prstGeom prst="rect">
            <a:avLst/>
          </a:prstGeom>
        </p:spPr>
      </p:pic>
      <p:pic>
        <p:nvPicPr>
          <p:cNvPr id="31" name="Picture 24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629" y="3967179"/>
            <a:ext cx="6570371" cy="900612"/>
          </a:xfrm>
          <a:prstGeom prst="rect">
            <a:avLst/>
          </a:prstGeom>
        </p:spPr>
      </p:pic>
      <p:pic>
        <p:nvPicPr>
          <p:cNvPr id="32" name="Picture 25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29" y="5240953"/>
            <a:ext cx="6120666" cy="828644"/>
          </a:xfrm>
          <a:prstGeom prst="rect">
            <a:avLst/>
          </a:prstGeom>
        </p:spPr>
      </p:pic>
      <p:sp>
        <p:nvSpPr>
          <p:cNvPr id="33" name="文字方塊 32"/>
          <p:cNvSpPr txBox="1"/>
          <p:nvPr/>
        </p:nvSpPr>
        <p:spPr>
          <a:xfrm>
            <a:off x="6657044" y="3986869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7264143" y="3947432"/>
            <a:ext cx="439552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535144" y="4411260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7204394" y="4439042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7106842" y="5240953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593049" y="5221206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6611914" y="5621101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063630" y="5578075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810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Not Communicative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27567" y="5432325"/>
            <a:ext cx="808355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If A and B are matrices, then both AB and BA are defined if and only if A and B are square matrices?</a:t>
            </a:r>
            <a:endParaRPr lang="zh-TW" altLang="en-US" sz="2400" dirty="0"/>
          </a:p>
        </p:txBody>
      </p:sp>
      <p:sp>
        <p:nvSpPr>
          <p:cNvPr id="5" name="Rounded Rectangle 13"/>
          <p:cNvSpPr/>
          <p:nvPr/>
        </p:nvSpPr>
        <p:spPr>
          <a:xfrm>
            <a:off x="5864049" y="1854672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6" name="向右箭號 5"/>
          <p:cNvSpPr/>
          <p:nvPr/>
        </p:nvSpPr>
        <p:spPr>
          <a:xfrm flipH="1">
            <a:off x="7419332" y="212059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Rounded Rectangle 13"/>
          <p:cNvSpPr/>
          <p:nvPr/>
        </p:nvSpPr>
        <p:spPr>
          <a:xfrm>
            <a:off x="2199112" y="1828668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/>
              <p:cNvSpPr txBox="1"/>
              <p:nvPr/>
            </p:nvSpPr>
            <p:spPr>
              <a:xfrm>
                <a:off x="8083773" y="2193184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3773" y="2193184"/>
                <a:ext cx="241733" cy="369332"/>
              </a:xfrm>
              <a:prstGeom prst="rect">
                <a:avLst/>
              </a:prstGeom>
              <a:blipFill>
                <a:blip r:embed="rId2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 flipH="1">
            <a:off x="5241475" y="211704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/>
              <p:cNvSpPr txBox="1"/>
              <p:nvPr/>
            </p:nvSpPr>
            <p:spPr>
              <a:xfrm>
                <a:off x="4701351" y="2169021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351" y="2169021"/>
                <a:ext cx="244682" cy="369332"/>
              </a:xfrm>
              <a:prstGeom prst="rect">
                <a:avLst/>
              </a:prstGeom>
              <a:blipFill>
                <a:blip r:embed="rId3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向右箭號 10"/>
          <p:cNvSpPr/>
          <p:nvPr/>
        </p:nvSpPr>
        <p:spPr>
          <a:xfrm flipH="1">
            <a:off x="3783074" y="2104872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 flipH="1">
            <a:off x="1550706" y="2104872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/>
              <p:cNvSpPr txBox="1"/>
              <p:nvPr/>
            </p:nvSpPr>
            <p:spPr>
              <a:xfrm>
                <a:off x="1033584" y="2169021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584" y="2169021"/>
                <a:ext cx="245708" cy="369332"/>
              </a:xfrm>
              <a:prstGeom prst="rect">
                <a:avLst/>
              </a:prstGeom>
              <a:blipFill>
                <a:blip r:embed="rId4"/>
                <a:stretch>
                  <a:fillRect l="-30000" r="-3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2181506" y="3264308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15" name="向右箭號 14"/>
          <p:cNvSpPr/>
          <p:nvPr/>
        </p:nvSpPr>
        <p:spPr>
          <a:xfrm flipH="1">
            <a:off x="7419332" y="3584274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Rounded Rectangle 13"/>
          <p:cNvSpPr/>
          <p:nvPr/>
        </p:nvSpPr>
        <p:spPr>
          <a:xfrm>
            <a:off x="5857298" y="3285651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/>
              <p:cNvSpPr txBox="1"/>
              <p:nvPr/>
            </p:nvSpPr>
            <p:spPr>
              <a:xfrm>
                <a:off x="8083773" y="3656860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3773" y="3656860"/>
                <a:ext cx="241733" cy="369332"/>
              </a:xfrm>
              <a:prstGeom prst="rect">
                <a:avLst/>
              </a:prstGeom>
              <a:blipFill>
                <a:blip r:embed="rId5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向右箭號 17"/>
          <p:cNvSpPr/>
          <p:nvPr/>
        </p:nvSpPr>
        <p:spPr>
          <a:xfrm flipH="1">
            <a:off x="5241475" y="3580724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文字方塊 18"/>
              <p:cNvSpPr txBox="1"/>
              <p:nvPr/>
            </p:nvSpPr>
            <p:spPr>
              <a:xfrm>
                <a:off x="4701351" y="3632697"/>
                <a:ext cx="3157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351" y="3632697"/>
                <a:ext cx="315792" cy="369332"/>
              </a:xfrm>
              <a:prstGeom prst="rect">
                <a:avLst/>
              </a:prstGeom>
              <a:blipFill>
                <a:blip r:embed="rId6"/>
                <a:stretch>
                  <a:fillRect l="-26923" t="-1639" r="-26923" b="-114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向右箭號 19"/>
          <p:cNvSpPr/>
          <p:nvPr/>
        </p:nvSpPr>
        <p:spPr>
          <a:xfrm flipH="1">
            <a:off x="3783074" y="356854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右箭號 20"/>
          <p:cNvSpPr/>
          <p:nvPr/>
        </p:nvSpPr>
        <p:spPr>
          <a:xfrm flipH="1">
            <a:off x="1550706" y="356854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文字方塊 21"/>
              <p:cNvSpPr txBox="1"/>
              <p:nvPr/>
            </p:nvSpPr>
            <p:spPr>
              <a:xfrm>
                <a:off x="1033584" y="3632697"/>
                <a:ext cx="3206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584" y="3632697"/>
                <a:ext cx="320601" cy="369332"/>
              </a:xfrm>
              <a:prstGeom prst="rect">
                <a:avLst/>
              </a:prstGeom>
              <a:blipFill>
                <a:blip r:embed="rId7"/>
                <a:stretch>
                  <a:fillRect l="-36538" t="-6557" r="-38462" b="-360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字方塊 22"/>
              <p:cNvSpPr txBox="1"/>
              <p:nvPr/>
            </p:nvSpPr>
            <p:spPr>
              <a:xfrm>
                <a:off x="2460204" y="1337307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204" y="1337307"/>
                <a:ext cx="101822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文字方塊 23"/>
              <p:cNvSpPr txBox="1"/>
              <p:nvPr/>
            </p:nvSpPr>
            <p:spPr>
              <a:xfrm>
                <a:off x="6176066" y="1371359"/>
                <a:ext cx="9028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066" y="1371359"/>
                <a:ext cx="902875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單箭頭接點 26"/>
          <p:cNvCxnSpPr/>
          <p:nvPr/>
        </p:nvCxnSpPr>
        <p:spPr>
          <a:xfrm>
            <a:off x="3585415" y="4717975"/>
            <a:ext cx="2346171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4041040" y="4152066"/>
            <a:ext cx="1732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接不起來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文字方塊 28"/>
              <p:cNvSpPr txBox="1"/>
              <p:nvPr/>
            </p:nvSpPr>
            <p:spPr>
              <a:xfrm>
                <a:off x="2500274" y="4468517"/>
                <a:ext cx="9028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274" y="4468517"/>
                <a:ext cx="902875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文字方塊 29"/>
              <p:cNvSpPr txBox="1"/>
              <p:nvPr/>
            </p:nvSpPr>
            <p:spPr>
              <a:xfrm>
                <a:off x="6104199" y="4468517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199" y="4468517"/>
                <a:ext cx="1018227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>
            <a:extLst>
              <a:ext uri="{FF2B5EF4-FFF2-40B4-BE49-F238E27FC236}">
                <a16:creationId xmlns:a16="http://schemas.microsoft.com/office/drawing/2014/main" id="{4E40A3F9-50AB-478C-88A7-6824824446EF}"/>
              </a:ext>
            </a:extLst>
          </p:cNvPr>
          <p:cNvSpPr txBox="1"/>
          <p:nvPr/>
        </p:nvSpPr>
        <p:spPr>
          <a:xfrm>
            <a:off x="5835678" y="5975532"/>
            <a:ext cx="2836782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A: m x n, B: n x m</a:t>
            </a:r>
            <a:endParaRPr lang="zh-TW" altLang="en-US" sz="2800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FDC5DF3C-1EBC-4C68-9A35-C1ADED0CDC46}"/>
              </a:ext>
            </a:extLst>
          </p:cNvPr>
          <p:cNvSpPr txBox="1"/>
          <p:nvPr/>
        </p:nvSpPr>
        <p:spPr>
          <a:xfrm>
            <a:off x="4634939" y="5064025"/>
            <a:ext cx="936968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 x m</a:t>
            </a:r>
            <a:endParaRPr lang="zh-TW" altLang="en-US" sz="24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2C74036F-0EE4-4C49-9684-9423060055CD}"/>
              </a:ext>
            </a:extLst>
          </p:cNvPr>
          <p:cNvSpPr txBox="1"/>
          <p:nvPr/>
        </p:nvSpPr>
        <p:spPr>
          <a:xfrm>
            <a:off x="5677485" y="5064223"/>
            <a:ext cx="810722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 x n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05693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/>
      <p:bldP spid="23" grpId="0"/>
      <p:bldP spid="24" grpId="0"/>
      <p:bldP spid="28" grpId="0"/>
      <p:bldP spid="29" grpId="0"/>
      <p:bldP spid="30" grpId="0"/>
      <p:bldP spid="3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Let A and B be k x m matrices, C be an m x n matrix, and P and Q be n x p matrices</a:t>
            </a:r>
          </a:p>
          <a:p>
            <a:pPr lvl="1"/>
            <a:r>
              <a:rPr lang="en-US" altLang="zh-TW" dirty="0"/>
              <a:t>For any scalar s, s(AC) = (</a:t>
            </a:r>
            <a:r>
              <a:rPr lang="en-US" altLang="zh-TW" dirty="0" err="1"/>
              <a:t>sA</a:t>
            </a:r>
            <a:r>
              <a:rPr lang="en-US" altLang="zh-TW" dirty="0"/>
              <a:t>)C = A(</a:t>
            </a:r>
            <a:r>
              <a:rPr lang="en-US" altLang="zh-TW" dirty="0" err="1"/>
              <a:t>sC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(A + B)C = AC + BC</a:t>
            </a:r>
          </a:p>
          <a:p>
            <a:pPr lvl="1"/>
            <a:r>
              <a:rPr lang="en-US" altLang="zh-TW" dirty="0"/>
              <a:t>C(P+Q)=CP+CQ</a:t>
            </a:r>
          </a:p>
          <a:p>
            <a:pPr lvl="1"/>
            <a:r>
              <a:rPr lang="en-US" altLang="zh-TW" dirty="0" err="1"/>
              <a:t>I</a:t>
            </a:r>
            <a:r>
              <a:rPr lang="en-US" altLang="zh-TW" baseline="-25000" dirty="0" err="1"/>
              <a:t>k</a:t>
            </a:r>
            <a:r>
              <a:rPr lang="en-US" altLang="zh-TW" dirty="0" err="1"/>
              <a:t>A</a:t>
            </a:r>
            <a:r>
              <a:rPr lang="en-US" altLang="zh-TW" dirty="0"/>
              <a:t> = A = </a:t>
            </a:r>
            <a:r>
              <a:rPr lang="en-US" altLang="zh-TW" dirty="0" err="1"/>
              <a:t>AI</a:t>
            </a:r>
            <a:r>
              <a:rPr lang="en-US" altLang="zh-TW" baseline="-25000" dirty="0" err="1"/>
              <a:t>m</a:t>
            </a:r>
            <a:endParaRPr lang="en-US" altLang="zh-TW" baseline="-25000" dirty="0"/>
          </a:p>
          <a:p>
            <a:pPr lvl="1"/>
            <a:r>
              <a:rPr lang="en-US" altLang="zh-TW" dirty="0"/>
              <a:t>The product of any matrix and a zero matrix is a zero matrix</a:t>
            </a:r>
          </a:p>
          <a:p>
            <a:r>
              <a:rPr lang="en-US" altLang="zh-TW" sz="2400" dirty="0"/>
              <a:t>Power of square matrices: </a:t>
            </a:r>
            <a:r>
              <a:rPr lang="en-US" altLang="zh-TW" sz="2400" i="1" dirty="0"/>
              <a:t>A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is n x n, </a:t>
            </a:r>
            <a:r>
              <a:rPr lang="en-US" altLang="zh-TW" sz="2400" i="1" dirty="0"/>
              <a:t>A</a:t>
            </a:r>
            <a:r>
              <a:rPr lang="en-US" altLang="zh-TW" sz="2400" i="1" baseline="40000" dirty="0"/>
              <a:t>k</a:t>
            </a:r>
            <a:r>
              <a:rPr lang="en-US" altLang="zh-TW" sz="2400" dirty="0"/>
              <a:t> = </a:t>
            </a:r>
            <a:r>
              <a:rPr lang="en-US" altLang="zh-TW" sz="2400" i="1" dirty="0"/>
              <a:t>A </a:t>
            </a:r>
            <a:r>
              <a:rPr lang="en-US" altLang="zh-TW" sz="2400" i="1" dirty="0" err="1"/>
              <a:t>A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i="1" dirty="0"/>
              <a:t> A</a:t>
            </a:r>
            <a:r>
              <a:rPr lang="en-US" altLang="zh-TW" sz="2400" dirty="0"/>
              <a:t> (</a:t>
            </a:r>
            <a:r>
              <a:rPr lang="en-US" altLang="zh-TW" sz="2400" i="1" dirty="0"/>
              <a:t>k</a:t>
            </a:r>
            <a:r>
              <a:rPr lang="en-US" altLang="zh-TW" sz="2400" dirty="0"/>
              <a:t> times), and by convention, </a:t>
            </a:r>
            <a:r>
              <a:rPr lang="en-US" altLang="zh-TW" sz="2400" i="1" dirty="0"/>
              <a:t>A</a:t>
            </a:r>
            <a:r>
              <a:rPr lang="en-US" altLang="zh-TW" sz="2400" baseline="40000" dirty="0"/>
              <a:t>1</a:t>
            </a:r>
            <a:r>
              <a:rPr lang="en-US" altLang="zh-TW" sz="2400" dirty="0"/>
              <a:t> = </a:t>
            </a:r>
            <a:r>
              <a:rPr lang="en-US" altLang="zh-TW" sz="2400" i="1" dirty="0"/>
              <a:t>A</a:t>
            </a:r>
            <a:r>
              <a:rPr lang="en-US" altLang="zh-TW" sz="2400" dirty="0"/>
              <a:t>,</a:t>
            </a:r>
            <a:r>
              <a:rPr lang="en-US" altLang="zh-TW" sz="2400" i="1" dirty="0"/>
              <a:t> A</a:t>
            </a:r>
            <a:r>
              <a:rPr lang="en-US" altLang="zh-TW" sz="2400" baseline="40000" dirty="0"/>
              <a:t>0</a:t>
            </a:r>
            <a:r>
              <a:rPr lang="en-US" altLang="zh-TW" sz="2400" dirty="0"/>
              <a:t> = </a:t>
            </a:r>
            <a:r>
              <a:rPr lang="en-US" altLang="zh-TW" sz="2400" i="1" dirty="0"/>
              <a:t>I</a:t>
            </a:r>
            <a:r>
              <a:rPr lang="en-US" altLang="zh-TW" sz="2400" i="1" baseline="-25000" dirty="0"/>
              <a:t>n</a:t>
            </a:r>
            <a:endParaRPr lang="en-US" altLang="zh-TW" sz="2400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9867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53109"/>
                <a:ext cx="78867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/>
                  <a:t>Let A be </a:t>
                </a:r>
                <a:r>
                  <a:rPr lang="en-US" altLang="zh-TW" dirty="0" err="1"/>
                  <a:t>kxm</a:t>
                </a:r>
                <a:r>
                  <a:rPr lang="en-US" altLang="zh-TW" dirty="0"/>
                  <a:t> matrices, C be an </a:t>
                </a:r>
                <a:r>
                  <a:rPr lang="en-US" altLang="zh-TW" dirty="0" err="1"/>
                  <a:t>mxn</a:t>
                </a:r>
                <a:r>
                  <a:rPr lang="en-US" altLang="zh-TW" dirty="0"/>
                  <a:t> matrix,</a:t>
                </a:r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d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53109"/>
                <a:ext cx="7886700" cy="4351338"/>
              </a:xfrm>
              <a:blipFill rotWithShape="0">
                <a:blip r:embed="rId3"/>
                <a:stretch>
                  <a:fillRect l="-1391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4463262" y="830568"/>
                <a:ext cx="2047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US" altLang="zh-TW" sz="2800" dirty="0"/>
                  <a:t>: k X n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262" y="830568"/>
                <a:ext cx="2047164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191789" y="830568"/>
                <a:ext cx="2047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d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TW" sz="2800" dirty="0"/>
                  <a:t>: n X k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789" y="830568"/>
                <a:ext cx="2047164" cy="523220"/>
              </a:xfrm>
              <a:prstGeom prst="rect">
                <a:avLst/>
              </a:prstGeom>
              <a:blipFill rotWithShape="0">
                <a:blip r:embed="rId5"/>
                <a:stretch>
                  <a:fillRect t="-10465" r="-2679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424268" y="3284609"/>
                <a:ext cx="9080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268" y="3284609"/>
                <a:ext cx="908005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6056423" y="3282564"/>
                <a:ext cx="9080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423" y="3282564"/>
                <a:ext cx="908005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1441970" y="4252799"/>
            <a:ext cx="102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 X k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004242" y="4267338"/>
            <a:ext cx="102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 X m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704717" y="4385014"/>
            <a:ext cx="102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 X k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170482" y="4353436"/>
            <a:ext cx="102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 X m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073919" y="2283968"/>
                <a:ext cx="9080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3919" y="2283968"/>
                <a:ext cx="90800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單箭頭接點 8"/>
          <p:cNvCxnSpPr/>
          <p:nvPr/>
        </p:nvCxnSpPr>
        <p:spPr>
          <a:xfrm flipH="1">
            <a:off x="2085416" y="3731755"/>
            <a:ext cx="510654" cy="52104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2993967" y="3773020"/>
            <a:ext cx="370338" cy="49130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http://pic.sucaibar.com/pic/201308/17/7f29275bc4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251" y="4876656"/>
            <a:ext cx="1342920" cy="134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直線單箭頭接點 26"/>
          <p:cNvCxnSpPr/>
          <p:nvPr/>
        </p:nvCxnSpPr>
        <p:spPr>
          <a:xfrm flipH="1">
            <a:off x="5723322" y="3731755"/>
            <a:ext cx="510654" cy="52104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6631873" y="3773020"/>
            <a:ext cx="370338" cy="49130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5312241" y="5550406"/>
            <a:ext cx="2047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 n X k</a:t>
            </a:r>
            <a:endParaRPr lang="zh-TW" altLang="en-US" sz="2800" dirty="0"/>
          </a:p>
        </p:txBody>
      </p:sp>
      <p:cxnSp>
        <p:nvCxnSpPr>
          <p:cNvPr id="30" name="直線單箭頭接點 29"/>
          <p:cNvCxnSpPr/>
          <p:nvPr/>
        </p:nvCxnSpPr>
        <p:spPr>
          <a:xfrm>
            <a:off x="5723322" y="4895873"/>
            <a:ext cx="468467" cy="53212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H="1">
            <a:off x="6631873" y="4900798"/>
            <a:ext cx="407994" cy="55877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253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Special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Diagonal Matrix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Symmetric Matrix</a:t>
            </a:r>
            <a:endParaRPr lang="zh-TW" alt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536" y="2402961"/>
            <a:ext cx="1739900" cy="8255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511" y="2414719"/>
            <a:ext cx="1917700" cy="8255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530" y="2414719"/>
            <a:ext cx="2095500" cy="8255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317350" y="3910694"/>
            <a:ext cx="5028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/>
              <a:t>AA</a:t>
            </a:r>
            <a:r>
              <a:rPr lang="en-US" altLang="zh-TW" sz="2400" i="1" baseline="40000" dirty="0"/>
              <a:t>T</a:t>
            </a:r>
            <a:r>
              <a:rPr lang="en-US" altLang="zh-TW" sz="2400" dirty="0"/>
              <a:t> and </a:t>
            </a:r>
            <a:r>
              <a:rPr lang="en-US" altLang="zh-TW" sz="2400" i="1" dirty="0"/>
              <a:t>A</a:t>
            </a:r>
            <a:r>
              <a:rPr lang="en-US" altLang="zh-TW" sz="2400" i="1" baseline="40000" dirty="0"/>
              <a:t>T</a:t>
            </a:r>
            <a:r>
              <a:rPr lang="en-US" altLang="zh-TW" sz="2400" i="1" dirty="0"/>
              <a:t>A</a:t>
            </a:r>
            <a:r>
              <a:rPr lang="en-US" altLang="zh-TW" sz="2400" dirty="0"/>
              <a:t> are square and symmetric</a:t>
            </a:r>
            <a:endParaRPr lang="en-US" altLang="zh-TW" sz="2400" dirty="0">
              <a:sym typeface="Symbol" pitchFamily="18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/>
              <p:cNvSpPr txBox="1"/>
              <p:nvPr/>
            </p:nvSpPr>
            <p:spPr>
              <a:xfrm>
                <a:off x="1279342" y="6089876"/>
                <a:ext cx="10303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342" y="6089876"/>
                <a:ext cx="1030347" cy="369332"/>
              </a:xfrm>
              <a:prstGeom prst="rect">
                <a:avLst/>
              </a:prstGeom>
              <a:blipFill>
                <a:blip r:embed="rId5"/>
                <a:stretch>
                  <a:fillRect r="-1775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/>
              <p:cNvSpPr txBox="1"/>
              <p:nvPr/>
            </p:nvSpPr>
            <p:spPr>
              <a:xfrm>
                <a:off x="2309689" y="6089876"/>
                <a:ext cx="1221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689" y="6089876"/>
                <a:ext cx="1221425" cy="369332"/>
              </a:xfrm>
              <a:prstGeom prst="rect">
                <a:avLst/>
              </a:prstGeom>
              <a:blipFill>
                <a:blip r:embed="rId6"/>
                <a:stretch>
                  <a:fillRect l="-2000" r="-2000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/>
              <p:cNvSpPr txBox="1"/>
              <p:nvPr/>
            </p:nvSpPr>
            <p:spPr>
              <a:xfrm>
                <a:off x="3580681" y="6089876"/>
                <a:ext cx="91452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681" y="6089876"/>
                <a:ext cx="914520" cy="369332"/>
              </a:xfrm>
              <a:prstGeom prst="rect">
                <a:avLst/>
              </a:prstGeom>
              <a:blipFill>
                <a:blip r:embed="rId7"/>
                <a:stretch>
                  <a:fillRect l="-4000" r="-2667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字方塊 13"/>
              <p:cNvSpPr txBox="1"/>
              <p:nvPr/>
            </p:nvSpPr>
            <p:spPr>
              <a:xfrm>
                <a:off x="5010374" y="6089876"/>
                <a:ext cx="10303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374" y="6089876"/>
                <a:ext cx="1030347" cy="369332"/>
              </a:xfrm>
              <a:prstGeom prst="rect">
                <a:avLst/>
              </a:prstGeom>
              <a:blipFill>
                <a:blip r:embed="rId8"/>
                <a:stretch>
                  <a:fillRect r="-1775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字方塊 14"/>
              <p:cNvSpPr txBox="1"/>
              <p:nvPr/>
            </p:nvSpPr>
            <p:spPr>
              <a:xfrm>
                <a:off x="6040721" y="6089876"/>
                <a:ext cx="1221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721" y="6089876"/>
                <a:ext cx="1221425" cy="369332"/>
              </a:xfrm>
              <a:prstGeom prst="rect">
                <a:avLst/>
              </a:prstGeom>
              <a:blipFill>
                <a:blip r:embed="rId9"/>
                <a:stretch>
                  <a:fillRect l="-2000" r="-2000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字方塊 15"/>
              <p:cNvSpPr txBox="1"/>
              <p:nvPr/>
            </p:nvSpPr>
            <p:spPr>
              <a:xfrm>
                <a:off x="7311713" y="6089876"/>
                <a:ext cx="91452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713" y="6089876"/>
                <a:ext cx="914520" cy="369332"/>
              </a:xfrm>
              <a:prstGeom prst="rect">
                <a:avLst/>
              </a:prstGeom>
              <a:blipFill>
                <a:blip r:embed="rId10"/>
                <a:stretch>
                  <a:fillRect l="-4000" r="-8667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/>
              <p:cNvSpPr txBox="1"/>
              <p:nvPr/>
            </p:nvSpPr>
            <p:spPr>
              <a:xfrm>
                <a:off x="3567511" y="3374573"/>
                <a:ext cx="142134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511" y="3374573"/>
                <a:ext cx="1421347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矩形 17">
            <a:extLst>
              <a:ext uri="{FF2B5EF4-FFF2-40B4-BE49-F238E27FC236}">
                <a16:creationId xmlns:a16="http://schemas.microsoft.com/office/drawing/2014/main" id="{0DD1F208-9A5E-4F54-AAC1-FA1AD63B9072}"/>
              </a:ext>
            </a:extLst>
          </p:cNvPr>
          <p:cNvSpPr/>
          <p:nvPr/>
        </p:nvSpPr>
        <p:spPr>
          <a:xfrm>
            <a:off x="883384" y="4461431"/>
            <a:ext cx="1159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i="1" u="sng" dirty="0"/>
              <a:t>Square:</a:t>
            </a:r>
            <a:endParaRPr lang="en-US" altLang="zh-TW" sz="2400" b="1" i="1" u="sng" dirty="0">
              <a:sym typeface="Symbol" pitchFamily="18" charset="2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F06E67C-6DD7-4F50-B4EA-7D606F576F33}"/>
              </a:ext>
            </a:extLst>
          </p:cNvPr>
          <p:cNvSpPr txBox="1"/>
          <p:nvPr/>
        </p:nvSpPr>
        <p:spPr>
          <a:xfrm>
            <a:off x="2168155" y="4522139"/>
            <a:ext cx="1721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 is m x n</a:t>
            </a:r>
            <a:endParaRPr lang="zh-TW" altLang="en-US" sz="2400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D3CD4AD-7C6B-4038-BDA2-A46F2F247EB5}"/>
              </a:ext>
            </a:extLst>
          </p:cNvPr>
          <p:cNvSpPr/>
          <p:nvPr/>
        </p:nvSpPr>
        <p:spPr>
          <a:xfrm>
            <a:off x="4194138" y="4571939"/>
            <a:ext cx="61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/>
              <a:t>AA</a:t>
            </a:r>
            <a:r>
              <a:rPr lang="en-US" altLang="zh-TW" sz="2400" i="1" baseline="40000" dirty="0"/>
              <a:t>T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F5F9C5B6-0A5F-4D2E-AA21-24D35C9BB05F}"/>
              </a:ext>
            </a:extLst>
          </p:cNvPr>
          <p:cNvSpPr txBox="1"/>
          <p:nvPr/>
        </p:nvSpPr>
        <p:spPr>
          <a:xfrm>
            <a:off x="6421043" y="4571939"/>
            <a:ext cx="8024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 </a:t>
            </a:r>
            <a:r>
              <a:rPr lang="en-US" altLang="zh-TW" sz="2400" i="1" dirty="0"/>
              <a:t>A</a:t>
            </a:r>
            <a:r>
              <a:rPr lang="en-US" altLang="zh-TW" sz="2400" i="1" baseline="40000" dirty="0"/>
              <a:t>T</a:t>
            </a:r>
            <a:r>
              <a:rPr lang="en-US" altLang="zh-TW" sz="2400" i="1" dirty="0"/>
              <a:t>A</a:t>
            </a:r>
            <a:r>
              <a:rPr lang="en-US" altLang="zh-TW" sz="2400" dirty="0"/>
              <a:t> </a:t>
            </a:r>
            <a:endParaRPr lang="zh-TW" altLang="en-US" sz="2400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051ABF07-772C-4218-8837-29E54E2F93DE}"/>
              </a:ext>
            </a:extLst>
          </p:cNvPr>
          <p:cNvSpPr txBox="1"/>
          <p:nvPr/>
        </p:nvSpPr>
        <p:spPr>
          <a:xfrm>
            <a:off x="3572123" y="5214191"/>
            <a:ext cx="914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 x n</a:t>
            </a:r>
            <a:endParaRPr lang="zh-TW" altLang="en-US" sz="2400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9F68277-7EC0-4E84-B107-20EF26FF54A4}"/>
              </a:ext>
            </a:extLst>
          </p:cNvPr>
          <p:cNvSpPr/>
          <p:nvPr/>
        </p:nvSpPr>
        <p:spPr>
          <a:xfrm>
            <a:off x="844138" y="5464771"/>
            <a:ext cx="1630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i="1" u="sng" dirty="0"/>
              <a:t>Symmetric:</a:t>
            </a:r>
            <a:endParaRPr lang="en-US" altLang="zh-TW" sz="2400" b="1" i="1" u="sng" dirty="0">
              <a:sym typeface="Symbol" pitchFamily="18" charset="2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C1B4C79B-D2E4-4A4F-A423-972CE43154E3}"/>
              </a:ext>
            </a:extLst>
          </p:cNvPr>
          <p:cNvSpPr txBox="1"/>
          <p:nvPr/>
        </p:nvSpPr>
        <p:spPr>
          <a:xfrm>
            <a:off x="4513676" y="5214190"/>
            <a:ext cx="914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n x m</a:t>
            </a:r>
            <a:endParaRPr lang="zh-TW" altLang="en-US" sz="2400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DB190DA8-40C5-4D13-AD0C-A400DA520945}"/>
              </a:ext>
            </a:extLst>
          </p:cNvPr>
          <p:cNvSpPr txBox="1"/>
          <p:nvPr/>
        </p:nvSpPr>
        <p:spPr>
          <a:xfrm>
            <a:off x="5958114" y="5214190"/>
            <a:ext cx="914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n x m</a:t>
            </a:r>
            <a:endParaRPr lang="zh-TW" altLang="en-US" sz="24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3A267FB3-3B65-4E83-8673-E794827DCFC6}"/>
              </a:ext>
            </a:extLst>
          </p:cNvPr>
          <p:cNvSpPr txBox="1"/>
          <p:nvPr/>
        </p:nvSpPr>
        <p:spPr>
          <a:xfrm>
            <a:off x="6901059" y="5214190"/>
            <a:ext cx="914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 x n</a:t>
            </a:r>
            <a:endParaRPr lang="zh-TW" altLang="en-US" sz="2400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A785F5DD-D44F-4A0F-9951-34340D761F44}"/>
              </a:ext>
            </a:extLst>
          </p:cNvPr>
          <p:cNvSpPr txBox="1"/>
          <p:nvPr/>
        </p:nvSpPr>
        <p:spPr>
          <a:xfrm>
            <a:off x="5041500" y="4556882"/>
            <a:ext cx="950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 x m</a:t>
            </a:r>
            <a:endParaRPr lang="zh-TW" altLang="en-US" sz="24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F5E9F52B-71FD-4A54-9D79-1ABE6AB7DC75}"/>
              </a:ext>
            </a:extLst>
          </p:cNvPr>
          <p:cNvSpPr txBox="1"/>
          <p:nvPr/>
        </p:nvSpPr>
        <p:spPr>
          <a:xfrm>
            <a:off x="7459666" y="4522139"/>
            <a:ext cx="914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n x n</a:t>
            </a:r>
            <a:endParaRPr lang="zh-TW" altLang="en-US" sz="2400" dirty="0"/>
          </a:p>
        </p:txBody>
      </p: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9BC28820-FC5F-41EB-9943-434378E9569B}"/>
              </a:ext>
            </a:extLst>
          </p:cNvPr>
          <p:cNvCxnSpPr>
            <a:cxnSpLocks/>
          </p:cNvCxnSpPr>
          <p:nvPr/>
        </p:nvCxnSpPr>
        <p:spPr>
          <a:xfrm flipH="1">
            <a:off x="4018115" y="4953106"/>
            <a:ext cx="327953" cy="35777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CC65B47A-C03C-40CD-B040-313D0514226D}"/>
              </a:ext>
            </a:extLst>
          </p:cNvPr>
          <p:cNvCxnSpPr>
            <a:cxnSpLocks/>
          </p:cNvCxnSpPr>
          <p:nvPr/>
        </p:nvCxnSpPr>
        <p:spPr>
          <a:xfrm>
            <a:off x="4555120" y="4953106"/>
            <a:ext cx="319025" cy="35777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>
            <a:extLst>
              <a:ext uri="{FF2B5EF4-FFF2-40B4-BE49-F238E27FC236}">
                <a16:creationId xmlns:a16="http://schemas.microsoft.com/office/drawing/2014/main" id="{3C2022CC-EA88-448B-BC5F-E5DB5C9474CB}"/>
              </a:ext>
            </a:extLst>
          </p:cNvPr>
          <p:cNvCxnSpPr>
            <a:cxnSpLocks/>
          </p:cNvCxnSpPr>
          <p:nvPr/>
        </p:nvCxnSpPr>
        <p:spPr>
          <a:xfrm flipH="1">
            <a:off x="6364054" y="4971937"/>
            <a:ext cx="327953" cy="35777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DE6D788C-E54A-4919-A91C-A8B687F11784}"/>
              </a:ext>
            </a:extLst>
          </p:cNvPr>
          <p:cNvCxnSpPr>
            <a:cxnSpLocks/>
          </p:cNvCxnSpPr>
          <p:nvPr/>
        </p:nvCxnSpPr>
        <p:spPr>
          <a:xfrm>
            <a:off x="6901059" y="4971937"/>
            <a:ext cx="319025" cy="35777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B53D9BCA-9CEE-4ED9-B599-7457E2EE2CD1}"/>
              </a:ext>
            </a:extLst>
          </p:cNvPr>
          <p:cNvCxnSpPr>
            <a:cxnSpLocks/>
          </p:cNvCxnSpPr>
          <p:nvPr/>
        </p:nvCxnSpPr>
        <p:spPr>
          <a:xfrm>
            <a:off x="4703859" y="4823388"/>
            <a:ext cx="40762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FE5FA423-A267-4BD5-98C8-036720A80D31}"/>
              </a:ext>
            </a:extLst>
          </p:cNvPr>
          <p:cNvCxnSpPr>
            <a:cxnSpLocks/>
          </p:cNvCxnSpPr>
          <p:nvPr/>
        </p:nvCxnSpPr>
        <p:spPr>
          <a:xfrm>
            <a:off x="7058336" y="4802771"/>
            <a:ext cx="40762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76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5" grpId="0"/>
      <p:bldP spid="26" grpId="0"/>
      <p:bldP spid="28" grpId="0"/>
      <p:bldP spid="30" grpId="0"/>
      <p:bldP spid="32" grpId="0"/>
      <p:bldP spid="34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Practical Issue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Let A and B be k x m matrices, C be an m x n matrix, and P and Q be n x p matrices</a:t>
            </a:r>
          </a:p>
          <a:p>
            <a:pPr lvl="1"/>
            <a:r>
              <a:rPr lang="en-US" altLang="zh-TW" dirty="0"/>
              <a:t>A(CP) = (AC)P</a:t>
            </a:r>
          </a:p>
          <a:p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5522574" y="3810024"/>
            <a:ext cx="389163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 rot="5400000">
            <a:off x="3084329" y="3128640"/>
            <a:ext cx="279400" cy="1638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rot="5400000">
            <a:off x="3084329" y="3612826"/>
            <a:ext cx="279400" cy="1638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 rot="5400000">
            <a:off x="3084329" y="4492304"/>
            <a:ext cx="279400" cy="1638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 rot="5400000">
            <a:off x="3033949" y="4625210"/>
            <a:ext cx="63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……</a:t>
            </a:r>
            <a:endParaRPr lang="zh-TW" altLang="en-US" sz="2400" dirty="0"/>
          </a:p>
        </p:txBody>
      </p:sp>
      <p:sp>
        <p:nvSpPr>
          <p:cNvPr id="15" name="矩形 14"/>
          <p:cNvSpPr/>
          <p:nvPr/>
        </p:nvSpPr>
        <p:spPr>
          <a:xfrm>
            <a:off x="6104811" y="3810024"/>
            <a:ext cx="389163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194215" y="3819172"/>
            <a:ext cx="389163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6524780" y="4433911"/>
            <a:ext cx="63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……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1362573" y="4407489"/>
            <a:ext cx="89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2774086" y="3008653"/>
            <a:ext cx="89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526151" y="4340843"/>
            <a:ext cx="89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104811" y="2922831"/>
            <a:ext cx="89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p</a:t>
            </a:r>
            <a:endParaRPr lang="zh-TW" altLang="en-US" sz="2400" dirty="0"/>
          </a:p>
        </p:txBody>
      </p:sp>
      <p:sp>
        <p:nvSpPr>
          <p:cNvPr id="22" name="左大括弧 21"/>
          <p:cNvSpPr/>
          <p:nvPr/>
        </p:nvSpPr>
        <p:spPr>
          <a:xfrm>
            <a:off x="2088707" y="3764067"/>
            <a:ext cx="304800" cy="1778305"/>
          </a:xfrm>
          <a:prstGeom prst="leftBrace">
            <a:avLst>
              <a:gd name="adj1" fmla="val 5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左大括弧 22"/>
          <p:cNvSpPr/>
          <p:nvPr/>
        </p:nvSpPr>
        <p:spPr>
          <a:xfrm>
            <a:off x="5193798" y="3736056"/>
            <a:ext cx="304800" cy="1778305"/>
          </a:xfrm>
          <a:prstGeom prst="leftBrace">
            <a:avLst>
              <a:gd name="adj1" fmla="val 5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左大括弧 23"/>
          <p:cNvSpPr/>
          <p:nvPr/>
        </p:nvSpPr>
        <p:spPr>
          <a:xfrm rot="5400000">
            <a:off x="3073251" y="2767234"/>
            <a:ext cx="304800" cy="1635054"/>
          </a:xfrm>
          <a:prstGeom prst="leftBrace">
            <a:avLst>
              <a:gd name="adj1" fmla="val 5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左大括弧 24"/>
          <p:cNvSpPr/>
          <p:nvPr/>
        </p:nvSpPr>
        <p:spPr>
          <a:xfrm rot="5400000">
            <a:off x="6400576" y="2540228"/>
            <a:ext cx="304800" cy="2060804"/>
          </a:xfrm>
          <a:prstGeom prst="leftBrace">
            <a:avLst>
              <a:gd name="adj1" fmla="val 5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4481522" y="5976638"/>
            <a:ext cx="2307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 X n X p</a:t>
            </a:r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2118426" y="6025586"/>
            <a:ext cx="293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Multiplication count: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739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Practical Issue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Let A and B be k x m matrices, C be an m x n matrix, and P and Q be n x p matrices</a:t>
            </a:r>
          </a:p>
          <a:p>
            <a:pPr lvl="1"/>
            <a:r>
              <a:rPr lang="en-US" altLang="zh-TW" dirty="0"/>
              <a:t>A(CP) = (AC)P</a:t>
            </a:r>
          </a:p>
          <a:p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472236" y="4164243"/>
            <a:ext cx="133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 X n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30705" y="4159871"/>
            <a:ext cx="1299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k X m</a:t>
            </a:r>
            <a:endParaRPr lang="zh-TW" altLang="en-US" sz="28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771564" y="4159871"/>
            <a:ext cx="1034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 X p</a:t>
            </a:r>
            <a:endParaRPr lang="zh-TW" altLang="en-US" sz="2800" dirty="0"/>
          </a:p>
        </p:txBody>
      </p:sp>
      <p:grpSp>
        <p:nvGrpSpPr>
          <p:cNvPr id="8" name="群組 7"/>
          <p:cNvGrpSpPr/>
          <p:nvPr/>
        </p:nvGrpSpPr>
        <p:grpSpPr>
          <a:xfrm>
            <a:off x="666172" y="3138077"/>
            <a:ext cx="874870" cy="1030538"/>
            <a:chOff x="800096" y="3101406"/>
            <a:chExt cx="874870" cy="1030538"/>
          </a:xfrm>
        </p:grpSpPr>
        <p:sp>
          <p:nvSpPr>
            <p:cNvPr id="5" name="流程圖: 程序 4"/>
            <p:cNvSpPr/>
            <p:nvPr/>
          </p:nvSpPr>
          <p:spPr>
            <a:xfrm rot="5400000">
              <a:off x="722262" y="3179240"/>
              <a:ext cx="1030538" cy="87487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853450" y="3387002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A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1694593" y="3302173"/>
            <a:ext cx="812367" cy="774068"/>
            <a:chOff x="2273278" y="3424185"/>
            <a:chExt cx="812367" cy="774068"/>
          </a:xfrm>
        </p:grpSpPr>
        <p:sp>
          <p:nvSpPr>
            <p:cNvPr id="27" name="流程圖: 程序 26"/>
            <p:cNvSpPr/>
            <p:nvPr/>
          </p:nvSpPr>
          <p:spPr>
            <a:xfrm>
              <a:off x="2273278" y="3424185"/>
              <a:ext cx="812367" cy="774068"/>
            </a:xfrm>
            <a:prstGeom prst="flowChartProces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2317483" y="354277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C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2662921" y="3302172"/>
            <a:ext cx="1171021" cy="782971"/>
            <a:chOff x="2880378" y="3348969"/>
            <a:chExt cx="1171021" cy="782971"/>
          </a:xfrm>
        </p:grpSpPr>
        <p:sp>
          <p:nvSpPr>
            <p:cNvPr id="28" name="流程圖: 程序 27"/>
            <p:cNvSpPr/>
            <p:nvPr/>
          </p:nvSpPr>
          <p:spPr>
            <a:xfrm rot="10800000">
              <a:off x="2880378" y="3348969"/>
              <a:ext cx="1171021" cy="782971"/>
            </a:xfrm>
            <a:prstGeom prst="flowChartProces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3081807" y="350350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P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文字方塊 33"/>
          <p:cNvSpPr txBox="1"/>
          <p:nvPr/>
        </p:nvSpPr>
        <p:spPr>
          <a:xfrm>
            <a:off x="1581710" y="5854124"/>
            <a:ext cx="133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 X p</a:t>
            </a:r>
            <a:endParaRPr lang="zh-TW" altLang="en-US" sz="2800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430705" y="5849752"/>
            <a:ext cx="1299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k X m</a:t>
            </a:r>
            <a:endParaRPr lang="zh-TW" altLang="en-US" sz="2800" dirty="0"/>
          </a:p>
        </p:txBody>
      </p:sp>
      <p:grpSp>
        <p:nvGrpSpPr>
          <p:cNvPr id="37" name="群組 36"/>
          <p:cNvGrpSpPr/>
          <p:nvPr/>
        </p:nvGrpSpPr>
        <p:grpSpPr>
          <a:xfrm>
            <a:off x="666172" y="4827958"/>
            <a:ext cx="874870" cy="1030538"/>
            <a:chOff x="800096" y="3101406"/>
            <a:chExt cx="874870" cy="1030538"/>
          </a:xfrm>
        </p:grpSpPr>
        <p:sp>
          <p:nvSpPr>
            <p:cNvPr id="38" name="流程圖: 程序 37"/>
            <p:cNvSpPr/>
            <p:nvPr/>
          </p:nvSpPr>
          <p:spPr>
            <a:xfrm rot="5400000">
              <a:off x="722262" y="3179240"/>
              <a:ext cx="1030538" cy="87487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853450" y="3387002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A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1693329" y="4976715"/>
            <a:ext cx="1171021" cy="782971"/>
            <a:chOff x="2880378" y="3348969"/>
            <a:chExt cx="1171021" cy="782971"/>
          </a:xfrm>
        </p:grpSpPr>
        <p:sp>
          <p:nvSpPr>
            <p:cNvPr id="44" name="流程圖: 程序 43"/>
            <p:cNvSpPr/>
            <p:nvPr/>
          </p:nvSpPr>
          <p:spPr>
            <a:xfrm rot="10800000">
              <a:off x="2880378" y="3348969"/>
              <a:ext cx="1171021" cy="782971"/>
            </a:xfrm>
            <a:prstGeom prst="flowChartProces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3081807" y="350350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CP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文字方塊 45"/>
          <p:cNvSpPr txBox="1"/>
          <p:nvPr/>
        </p:nvSpPr>
        <p:spPr>
          <a:xfrm>
            <a:off x="2906846" y="4594036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m X n X p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2861228" y="5691107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k X m X p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5762443" y="4168615"/>
            <a:ext cx="133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 X n</a:t>
            </a:r>
            <a:endParaRPr lang="zh-TW" altLang="en-US" sz="2800" dirty="0"/>
          </a:p>
        </p:txBody>
      </p:sp>
      <p:sp>
        <p:nvSpPr>
          <p:cNvPr id="49" name="文字方塊 48"/>
          <p:cNvSpPr txBox="1"/>
          <p:nvPr/>
        </p:nvSpPr>
        <p:spPr>
          <a:xfrm>
            <a:off x="4720912" y="4164243"/>
            <a:ext cx="1299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k X m</a:t>
            </a:r>
            <a:endParaRPr lang="zh-TW" altLang="en-US" sz="28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7061771" y="4164243"/>
            <a:ext cx="1034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 X p</a:t>
            </a:r>
            <a:endParaRPr lang="zh-TW" altLang="en-US" sz="2800" dirty="0"/>
          </a:p>
        </p:txBody>
      </p:sp>
      <p:grpSp>
        <p:nvGrpSpPr>
          <p:cNvPr id="51" name="群組 50"/>
          <p:cNvGrpSpPr/>
          <p:nvPr/>
        </p:nvGrpSpPr>
        <p:grpSpPr>
          <a:xfrm>
            <a:off x="4956379" y="3142449"/>
            <a:ext cx="874870" cy="1030538"/>
            <a:chOff x="800096" y="3101406"/>
            <a:chExt cx="874870" cy="1030538"/>
          </a:xfrm>
        </p:grpSpPr>
        <p:sp>
          <p:nvSpPr>
            <p:cNvPr id="52" name="流程圖: 程序 51"/>
            <p:cNvSpPr/>
            <p:nvPr/>
          </p:nvSpPr>
          <p:spPr>
            <a:xfrm rot="5400000">
              <a:off x="722262" y="3179240"/>
              <a:ext cx="1030538" cy="87487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853450" y="3387002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A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群組 53"/>
          <p:cNvGrpSpPr/>
          <p:nvPr/>
        </p:nvGrpSpPr>
        <p:grpSpPr>
          <a:xfrm>
            <a:off x="5984800" y="3306545"/>
            <a:ext cx="812367" cy="774068"/>
            <a:chOff x="2273278" y="3424185"/>
            <a:chExt cx="812367" cy="774068"/>
          </a:xfrm>
        </p:grpSpPr>
        <p:sp>
          <p:nvSpPr>
            <p:cNvPr id="55" name="流程圖: 程序 54"/>
            <p:cNvSpPr/>
            <p:nvPr/>
          </p:nvSpPr>
          <p:spPr>
            <a:xfrm>
              <a:off x="2273278" y="3424185"/>
              <a:ext cx="812367" cy="774068"/>
            </a:xfrm>
            <a:prstGeom prst="flowChartProces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2317483" y="354277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C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群組 56"/>
          <p:cNvGrpSpPr/>
          <p:nvPr/>
        </p:nvGrpSpPr>
        <p:grpSpPr>
          <a:xfrm>
            <a:off x="6953128" y="3306544"/>
            <a:ext cx="1171021" cy="782971"/>
            <a:chOff x="2880378" y="3348969"/>
            <a:chExt cx="1171021" cy="782971"/>
          </a:xfrm>
        </p:grpSpPr>
        <p:sp>
          <p:nvSpPr>
            <p:cNvPr id="58" name="流程圖: 程序 57"/>
            <p:cNvSpPr/>
            <p:nvPr/>
          </p:nvSpPr>
          <p:spPr>
            <a:xfrm rot="10800000">
              <a:off x="2880378" y="3348969"/>
              <a:ext cx="1171021" cy="782971"/>
            </a:xfrm>
            <a:prstGeom prst="flowChartProces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3081807" y="350350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P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60" name="文字方塊 59"/>
          <p:cNvSpPr txBox="1"/>
          <p:nvPr/>
        </p:nvSpPr>
        <p:spPr>
          <a:xfrm>
            <a:off x="5966235" y="5858496"/>
            <a:ext cx="133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 X p</a:t>
            </a:r>
            <a:endParaRPr lang="zh-TW" altLang="en-US" sz="2800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4795065" y="5864025"/>
            <a:ext cx="1299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k X n</a:t>
            </a:r>
            <a:endParaRPr lang="zh-TW" altLang="en-US" sz="2800" dirty="0"/>
          </a:p>
        </p:txBody>
      </p:sp>
      <p:grpSp>
        <p:nvGrpSpPr>
          <p:cNvPr id="62" name="群組 61"/>
          <p:cNvGrpSpPr/>
          <p:nvPr/>
        </p:nvGrpSpPr>
        <p:grpSpPr>
          <a:xfrm>
            <a:off x="4956379" y="4832330"/>
            <a:ext cx="874870" cy="1030538"/>
            <a:chOff x="800096" y="3101406"/>
            <a:chExt cx="874870" cy="1030538"/>
          </a:xfrm>
        </p:grpSpPr>
        <p:sp>
          <p:nvSpPr>
            <p:cNvPr id="63" name="流程圖: 程序 62"/>
            <p:cNvSpPr/>
            <p:nvPr/>
          </p:nvSpPr>
          <p:spPr>
            <a:xfrm rot="5400000">
              <a:off x="722262" y="3179240"/>
              <a:ext cx="1030538" cy="874870"/>
            </a:xfrm>
            <a:prstGeom prst="flowChartProces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853450" y="3387002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AC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68" name="文字方塊 67"/>
          <p:cNvSpPr txBox="1"/>
          <p:nvPr/>
        </p:nvSpPr>
        <p:spPr>
          <a:xfrm>
            <a:off x="7212310" y="4545264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k X m X 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7212310" y="5720001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k X n X p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grpSp>
        <p:nvGrpSpPr>
          <p:cNvPr id="70" name="群組 69"/>
          <p:cNvGrpSpPr/>
          <p:nvPr/>
        </p:nvGrpSpPr>
        <p:grpSpPr>
          <a:xfrm>
            <a:off x="6020240" y="4956113"/>
            <a:ext cx="1171021" cy="782971"/>
            <a:chOff x="2880378" y="3348969"/>
            <a:chExt cx="1171021" cy="782971"/>
          </a:xfrm>
        </p:grpSpPr>
        <p:sp>
          <p:nvSpPr>
            <p:cNvPr id="71" name="流程圖: 程序 70"/>
            <p:cNvSpPr/>
            <p:nvPr/>
          </p:nvSpPr>
          <p:spPr>
            <a:xfrm rot="10800000">
              <a:off x="2880378" y="3348969"/>
              <a:ext cx="1171021" cy="782971"/>
            </a:xfrm>
            <a:prstGeom prst="flowChartProces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文字方塊 71"/>
            <p:cNvSpPr txBox="1"/>
            <p:nvPr/>
          </p:nvSpPr>
          <p:spPr>
            <a:xfrm>
              <a:off x="3081807" y="350350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P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73" name="文字方塊 72"/>
          <p:cNvSpPr txBox="1"/>
          <p:nvPr/>
        </p:nvSpPr>
        <p:spPr>
          <a:xfrm>
            <a:off x="4995744" y="325937"/>
            <a:ext cx="1056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k=1</a:t>
            </a:r>
            <a:endParaRPr lang="zh-TW" altLang="en-US" sz="2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5959315" y="310409"/>
            <a:ext cx="159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m=1000</a:t>
            </a:r>
            <a:endParaRPr lang="zh-TW" altLang="en-US" sz="24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4994413" y="982514"/>
            <a:ext cx="116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n=1</a:t>
            </a:r>
            <a:endParaRPr lang="zh-TW" altLang="en-US" sz="2400" dirty="0"/>
          </a:p>
        </p:txBody>
      </p:sp>
      <p:sp>
        <p:nvSpPr>
          <p:cNvPr id="76" name="文字方塊 75"/>
          <p:cNvSpPr txBox="1"/>
          <p:nvPr/>
        </p:nvSpPr>
        <p:spPr>
          <a:xfrm>
            <a:off x="5984800" y="1000580"/>
            <a:ext cx="1156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p=1000</a:t>
            </a:r>
            <a:endParaRPr lang="zh-TW" altLang="en-US" sz="2400" dirty="0"/>
          </a:p>
        </p:txBody>
      </p:sp>
      <p:sp>
        <p:nvSpPr>
          <p:cNvPr id="77" name="文字方塊 76"/>
          <p:cNvSpPr txBox="1"/>
          <p:nvPr/>
        </p:nvSpPr>
        <p:spPr>
          <a:xfrm>
            <a:off x="3319054" y="5068484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10</a:t>
            </a:r>
            <a:r>
              <a:rPr lang="en-US" altLang="zh-TW" sz="2800" baseline="30000" dirty="0">
                <a:solidFill>
                  <a:srgbClr val="FF0000"/>
                </a:solidFill>
              </a:rPr>
              <a:t>6</a:t>
            </a:r>
            <a:endParaRPr lang="zh-TW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3319054" y="6222582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10</a:t>
            </a:r>
            <a:r>
              <a:rPr lang="en-US" altLang="zh-TW" sz="2800" baseline="30000" dirty="0">
                <a:solidFill>
                  <a:srgbClr val="FF0000"/>
                </a:solidFill>
              </a:rPr>
              <a:t>6</a:t>
            </a:r>
            <a:endParaRPr lang="zh-TW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7596033" y="4941810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10</a:t>
            </a:r>
            <a:r>
              <a:rPr lang="en-US" altLang="zh-TW" sz="2800" baseline="30000" dirty="0">
                <a:solidFill>
                  <a:srgbClr val="FF0000"/>
                </a:solidFill>
              </a:rPr>
              <a:t>3</a:t>
            </a:r>
            <a:endParaRPr lang="zh-TW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80" name="文字方塊 79"/>
          <p:cNvSpPr txBox="1"/>
          <p:nvPr/>
        </p:nvSpPr>
        <p:spPr>
          <a:xfrm>
            <a:off x="8043761" y="6238991"/>
            <a:ext cx="964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10</a:t>
            </a:r>
            <a:r>
              <a:rPr lang="en-US" altLang="zh-TW" sz="2800" baseline="30000" dirty="0">
                <a:solidFill>
                  <a:srgbClr val="FF0000"/>
                </a:solidFill>
              </a:rPr>
              <a:t>3</a:t>
            </a:r>
            <a:endParaRPr lang="zh-TW" altLang="en-US" sz="28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8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0" grpId="0"/>
      <p:bldP spid="34" grpId="0"/>
      <p:bldP spid="35" grpId="0"/>
      <p:bldP spid="46" grpId="0"/>
      <p:bldP spid="47" grpId="0"/>
      <p:bldP spid="48" grpId="0"/>
      <p:bldP spid="49" grpId="0"/>
      <p:bldP spid="50" grpId="0"/>
      <p:bldP spid="60" grpId="0"/>
      <p:bldP spid="61" grpId="0"/>
      <p:bldP spid="68" grpId="0"/>
      <p:bldP spid="69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479</Words>
  <Application>Microsoft Office PowerPoint</Application>
  <PresentationFormat>如螢幕大小 (4:3)</PresentationFormat>
  <Paragraphs>120</Paragraphs>
  <Slides>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Arial</vt:lpstr>
      <vt:lpstr>Calibri</vt:lpstr>
      <vt:lpstr>Calibri Light</vt:lpstr>
      <vt:lpstr>Cambria Math</vt:lpstr>
      <vt:lpstr>Office 佈景主題</vt:lpstr>
      <vt:lpstr>Matrix Multiplication</vt:lpstr>
      <vt:lpstr>Not Communicative</vt:lpstr>
      <vt:lpstr>Not Communicative</vt:lpstr>
      <vt:lpstr>Properties</vt:lpstr>
      <vt:lpstr>Properties</vt:lpstr>
      <vt:lpstr>Special Matrix</vt:lpstr>
      <vt:lpstr>Practical Issue</vt:lpstr>
      <vt:lpstr>Practical Issue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Multiplication</dc:title>
  <dc:creator>Hung-yi Lee</dc:creator>
  <cp:lastModifiedBy>Hung-yi Lee</cp:lastModifiedBy>
  <cp:revision>11</cp:revision>
  <dcterms:created xsi:type="dcterms:W3CDTF">2020-10-11T15:05:06Z</dcterms:created>
  <dcterms:modified xsi:type="dcterms:W3CDTF">2020-10-11T15:30:27Z</dcterms:modified>
</cp:coreProperties>
</file>